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gDn8v6dfylDpp961j/2RXC3jMX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0C67A11-6A71-4E84-B112-F44B108AFD07}">
  <a:tblStyle styleId="{D0C67A11-6A71-4E84-B112-F44B108AFD0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C3D485B7-D969-4E92-87D9-2682B253EDE8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2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2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3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3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6" name="Google Shape;26;p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3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4" name="Google Shape;34;p3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5" name="Google Shape;35;p3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ctrTitle"/>
          </p:nvPr>
        </p:nvSpPr>
        <p:spPr>
          <a:xfrm>
            <a:off x="311700" y="1171681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0659"/>
              <a:buNone/>
            </a:pPr>
            <a:r>
              <a:rPr lang="ru" sz="4422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Основания и риски привлечения к субсидиарной ответственности</a:t>
            </a:r>
            <a:endParaRPr>
              <a:solidFill>
                <a:srgbClr val="3D85C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Google Shape;55;p7"/>
          <p:cNvGraphicFramePr/>
          <p:nvPr/>
        </p:nvGraphicFramePr>
        <p:xfrm>
          <a:off x="0" y="91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{D0C67A11-6A71-4E84-B112-F44B108AFD07}</a:tableStyleId>
              </a:tblPr>
              <a:tblGrid>
                <a:gridCol w="1081325"/>
                <a:gridCol w="2409375"/>
                <a:gridCol w="3730175"/>
                <a:gridCol w="1923150"/>
              </a:tblGrid>
              <a:tr h="430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Основание для привлечения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81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Правонарушение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81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Перечень оснований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81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Нормативно-правовой акт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8100000" scaled="0"/>
                    </a:gradFill>
                  </a:tcPr>
                </a:tc>
              </a:tr>
              <a:tr h="220900">
                <a:tc rowSpan="4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61.11 ФЗ «О несостоятельности (банкротстве)»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причинен существенный вред имущественным правам кредиторов в результате совершения сделок 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совершение сделки должником, значимой для него (применительно к масштабам его деятельности) и одновременно являющиеся существенно убыточными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ФЗ </a:t>
                      </a: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«О несостоятельности (банкротстве)»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63225">
                <a:tc vMerge="1"/>
                <a:tc vMerge="1"/>
                <a:tc vMerge="1"/>
                <a:tc vMerge="1"/>
              </a:tr>
              <a:tr h="1645175">
                <a:tc vMerge="1"/>
                <a:tc rowSpan="2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 переданы или искажены документы бухгалтерского учета, если это существенно затрудняет проведение процедуры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 передача управляющему первичных учетных документов, подтверждающих осуществление каждого факта хозяйственной деятельности  (хозяйственная операция, сделка, гражданско-правовые договоры с контрагентами, приказы о приеме на работу или об увольнении, кассовые чеки, авансовые отчеты и др.)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ФЗ «О бухгалтерском учете»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467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 передача управляющему регистра бухгалтерского учета (оборотно-сальдовая ведомость, журналы-ордера, главная книга и др.)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ФЗ «О бухгалтерском учете»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Google Shape;60;p8"/>
          <p:cNvGraphicFramePr/>
          <p:nvPr/>
        </p:nvGraphicFramePr>
        <p:xfrm>
          <a:off x="7257" y="914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{D0C67A11-6A71-4E84-B112-F44B108AFD07}</a:tableStyleId>
              </a:tblPr>
              <a:tblGrid>
                <a:gridCol w="1081325"/>
                <a:gridCol w="2336800"/>
                <a:gridCol w="3795475"/>
                <a:gridCol w="1923150"/>
              </a:tblGrid>
              <a:tr h="47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Основание для привлечения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Правонарушение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Перечень оснований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Нормативно-правовой акт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375377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61.11 ФЗ «О несостоятельности (банкротстве)»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документы, хранение которых являлось обязательным в соответствии с законодательством Российской Федерации об акционерных обществах, о рынке ценных бумаг, об инвестиционных фондах, об обществах с ограниченной ответственностью, о государственных и муниципальных унитарных предприятиях и принятыми в соответствии с ним нормативными правовыми актами, отсутствуют или искажены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79400" lvl="0" marL="45720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Times New Roman"/>
                        <a:buAutoNum type="arabicParenR"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положения о филиалах и представительствах списки аффилированных лиц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279400" lvl="0" marL="45720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Times New Roman"/>
                        <a:buAutoNum type="arabicParenR"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устав, изменения и дополнения, внесенные в устав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279400" lvl="0" marL="45720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Times New Roman"/>
                        <a:buAutoNum type="arabicParenR"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годовые отчеты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279400" lvl="0" marL="45720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Times New Roman"/>
                        <a:buAutoNum type="arabicParenR"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решения единоличного исполнительного органа общества, протоколы общих собраний акционеров (решения акционера, являющегося владельцем всех голосующих акций общества), ревизионной комиссии (ревизора)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279400" lvl="0" marL="45720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Times New Roman"/>
                        <a:buAutoNum type="arabicParenR"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решение о выпуске (доп. выпуске) ценных бумаг, изменения в решение о выпуске (доп. выпуске) ценных бумаг, отчет об итогах выпуска (доп. выпуска) ценных бумаг, уведомление об итогах выпуска (доп. выпуска) ценных бумаг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28 ФЗ  «О государственных и муниципальных унитарных предприятиях», п. 2.1 Положения о порядке и сроках хранения документов акционерных обществ, ст. 50 ФЗ  «Об обществах с ограниченной ответственностью»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Google Shape;65;p9"/>
          <p:cNvGraphicFramePr/>
          <p:nvPr/>
        </p:nvGraphicFramePr>
        <p:xfrm>
          <a:off x="25" y="93264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{D0C67A11-6A71-4E84-B112-F44B108AFD07}</a:tableStyleId>
              </a:tblPr>
              <a:tblGrid>
                <a:gridCol w="1110350"/>
                <a:gridCol w="2831200"/>
                <a:gridCol w="2770000"/>
                <a:gridCol w="2432425"/>
              </a:tblGrid>
              <a:tr h="428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Основание для привлечения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Правонарушение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Перечень оснований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Нормативно-правовой акт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1036925">
                <a:tc rowSpan="5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61.11 ФЗ «О несостоятельности (банкротстве)»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документы, хранение которых являлось обязательным в соответствии с законодательством Российской Федерации об акционерных обществах, о рынке ценных бумаг, об инвестиционных фондах, об обществах с ограниченной ответственностью, о государственных и муниципальных унитарных предприятиях и принятыми в соответствии с ним нормативными правовыми актами, отсутствуют или искажены 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судебные решения по спорам, связанным с созданием, управлением общества или участием в нем, а также судебные акты по таким спорам, в том числе определения о возбуждении арбитражным судом производства по делу и принятии искового заявления либо заявления об изменении основания или предмета ранее заявленного иска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50 ФЗ «Об обществах с ограниченной ответственностью»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677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внутренние и иные документы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28 ФЗ «О государственных и муниципальных унитарных предприятиях», п. 2.1 Положения о порядке и сроках хранения документов акционерных обществ , ст. 50 ФЗ «Об обществах с ограниченной ответственностью»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175">
                <a:tc vMerge="1"/>
                <a:tc rowSpan="3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 дату возбуждения дела о банкротстве не внесены подлежащие обязательному внесению в соответствии с федеральным законом сведения либо внесены недостоверные сведения о юридическом лице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сведения о стоимости чистых активов юридического лица, являющегося акционерным обществом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пп.«к» п.7 ст.7.1 ФЗ «О государственной регистрации юридических лиц и индивидуальных предпринимателей»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9450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сведения о стоимости чистых активов юридического лица, являющегося обществом с ограниченной ответственностью, в случаях, предусмотренных Федеральным законом от 8 февраля 1998 года № 14- ФЗ «Об обществах с ограниченной ответственностью»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пп. «л» п.7 ст.7.1 ФЗ «О государственной регистрации юридических лиц и индивидуальных предпринимателей»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п.3 ст. 30, п.2 ст.49 ФЗ  «Об обществах с ограниченной ответственностью»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895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сведения о возникновении признаков недостаточности имущества в соответствии с законодательством о несостоятельности (банкротстве)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85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пп.«л1» п.7 ст.7.1 ФЗ «О государственной регистрации юридических лиц и индивидуальных предпринимателей», п.1 ст. 30 ФЗ  «О несостоятельности (банкротстве)»</a:t>
                      </a:r>
                      <a:endParaRPr sz="85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Google Shape;70;p10"/>
          <p:cNvGraphicFramePr/>
          <p:nvPr/>
        </p:nvGraphicFramePr>
        <p:xfrm>
          <a:off x="0" y="987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{D0C67A11-6A71-4E84-B112-F44B108AFD07}</a:tableStyleId>
              </a:tblPr>
              <a:tblGrid>
                <a:gridCol w="1480025"/>
                <a:gridCol w="2323150"/>
                <a:gridCol w="2421725"/>
                <a:gridCol w="2919075"/>
              </a:tblGrid>
              <a:tr h="53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Основание для привлечения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Правонарушение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Перечень оснований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Нормативно-правовой акт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1491225">
                <a:tc rowSpan="4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61.11 ФЗ «О несостоятельности (банкротстве)»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документы, хранение которых являлось обязательным в соответствии с законодательством Российской Федерации об акционерных обществах, о рынке ценных бумаг, об инвестиционных фондах, об обществах с ограниченной ответственностью, о государственных и муниципальных унитарных предприятиях и принятыми в соответствии с ним нормативными правовыми актами, отсутствуют или искажены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протокол (протоколы) собрания учредителей, содержащий решение о создании общества и об утверждении денежной оценки неденежных вкладов в уставный капитал,  документы, подтверждающие права  на имущество, находящееся на балансе, договор о присоединении (слиянии) общества и передаточный акт, а также иные решения, связанные с созданием общества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28 ФЗ  «О государственных и муниципальных унитарных предприятиях», ст. 50 ФЗ  «Об обществах с ограниченной ответственностью»,  п. 2.1 Положения о порядке и сроках хранения документов акционерных обществ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9580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 денежной оценке уставного фонда государственного или муниципального предприятия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28 ФЗ  «О государственных и муниципальных унитарных предприятиях»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497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решения, связанные с созданием общества/предприятия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28 ФЗ «О государственных и муниципальных унитарных предприятиях», п. 2.1 Положения о порядке и сроках хранения документов акционерных обществ, ст. 50 ФЗ  «Об обществах с ограниченной ответственностью»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7590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документ о государственной регистрации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oogle Shape;75;p11"/>
          <p:cNvGraphicFramePr/>
          <p:nvPr/>
        </p:nvGraphicFramePr>
        <p:xfrm>
          <a:off x="1" y="956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{D0C67A11-6A71-4E84-B112-F44B108AFD07}</a:tableStyleId>
              </a:tblPr>
              <a:tblGrid>
                <a:gridCol w="1201850"/>
                <a:gridCol w="2765550"/>
                <a:gridCol w="2746775"/>
                <a:gridCol w="2412075"/>
              </a:tblGrid>
              <a:tr h="566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Основание для привлечения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Правонарушение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Перечень оснований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Нормативно-правовой акт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646625">
                <a:tc rowSpan="6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61.11 ФЗ «О несостоятельности (банкротстве)»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6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наличие задолженности, возникшей вследствие правонарушения, совершенного по вине ЕИО, за совершение которого должник привлечен к уголовной, административной ответственности или ответственности за налоговые правонарушения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 вовремя сдана декларация по налогу на прибыль за отчетный период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ст. 119, 126 НК РФ, Письмо ФНС от 22.08.2014 N СА-4-7/16692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 вовремя сдан РСВ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119 НК РФ, Письмо ФНС от 09.11.2017 N ГД-4-11/22730@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98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 вовремя сдан 6-НДФЛ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126 НК РФ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49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ошибки в 6-НДФЛ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126.1 НК РФ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5765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отчеты в ПФР - СЗВ-М или СЗВ-СТАЖ сданы не вовремя или с ошибками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17 ФЗ «Об индивидуальном (персонифицированном) учете в системе обязательного пенсионного страхования»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730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сдана дополняющая СЗВ-М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п. 40 Инструкции О порядке ведения индивидуального (персонализированного) учета сведений о зарегистрированных лицах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6000" marB="3600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Google Shape;80;p22"/>
          <p:cNvGraphicFramePr/>
          <p:nvPr/>
        </p:nvGraphicFramePr>
        <p:xfrm>
          <a:off x="0" y="86451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{D0C67A11-6A71-4E84-B112-F44B108AFD07}</a:tableStyleId>
              </a:tblPr>
              <a:tblGrid>
                <a:gridCol w="1923900"/>
                <a:gridCol w="2201875"/>
                <a:gridCol w="2732225"/>
                <a:gridCol w="2286000"/>
              </a:tblGrid>
              <a:tr h="432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Основание для привлечения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81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Правонарушение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81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Перечень оснований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81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Нормативно-правовой акт</a:t>
                      </a:r>
                      <a:endParaRPr b="1" sz="900" u="none" cap="none" strike="noStrike">
                        <a:solidFill>
                          <a:srgbClr val="0066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8100000" scaled="0"/>
                    </a:gradFill>
                  </a:tcPr>
                </a:tc>
              </a:tr>
              <a:tr h="991225">
                <a:tc rowSpan="4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61.12 ФЗ «О несостоятельности (банкротстве)»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неисполнение обязанности по подаче заявления должника в арбитражный суд о признании его банкротом, при наличии на то оснований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должник отвечает признакам неплатежеспособности и (или) признакам недостаточности имущества (размер денежных обязательств и обязанностей по уплате обязательных платежей должника превышает стоимость имущества (активов) должника</a:t>
                      </a:r>
                      <a:endParaRPr/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ст. 9 ФЗ «О несостоятельности (банкротстве)»</a:t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564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удовлетворение требований одного кредитора или нескольких кредиторов приводит к невозможности исполнения должником денежных обязательств или обязанностей по уплате обязательных платежей и (или) иных платежей в полном объеме перед другими кредиторами</a:t>
                      </a:r>
                      <a:endParaRPr/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9912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органом должника, уполномоченным в соответствии с его учредительными документами на принятие решения о ликвидации должника, принято решение об обращении в арбитражный суд с заявлением должника</a:t>
                      </a:r>
                      <a:endParaRPr/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7076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обращение взыскания на имущество должника существенно осложнит или сделает невозможной хозяйственную деятельность должника</a:t>
                      </a:r>
                      <a:endParaRPr/>
                    </a:p>
                  </a:txBody>
                  <a:tcPr marT="0" marB="0" marR="36000" marL="360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Google Shape;85;p24"/>
          <p:cNvGraphicFramePr/>
          <p:nvPr/>
        </p:nvGraphicFramePr>
        <p:xfrm>
          <a:off x="795600" y="1489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{C3D485B7-D969-4E92-87D9-2682B253EDE8}</a:tableStyleId>
              </a:tblPr>
              <a:tblGrid>
                <a:gridCol w="3776400"/>
                <a:gridCol w="640325"/>
                <a:gridCol w="628700"/>
                <a:gridCol w="621300"/>
                <a:gridCol w="650825"/>
                <a:gridCol w="628700"/>
                <a:gridCol w="606550"/>
              </a:tblGrid>
              <a:tr h="283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1" lang="ru" sz="1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2016</a:t>
                      </a:r>
                      <a:endParaRPr b="1" i="1" sz="1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1" lang="ru" sz="1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2017</a:t>
                      </a:r>
                      <a:endParaRPr b="1" i="1" sz="1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1" lang="ru" sz="1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2018</a:t>
                      </a:r>
                      <a:endParaRPr b="1" i="1" sz="1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1" lang="ru" sz="1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2019</a:t>
                      </a:r>
                      <a:endParaRPr b="1" i="1" sz="1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1" lang="ru" sz="13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2020</a:t>
                      </a:r>
                      <a:endParaRPr b="1" i="1" sz="13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1" lang="ru" sz="13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2021</a:t>
                      </a:r>
                      <a:endParaRPr b="1" i="1" sz="13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5181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ru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Заявления о привлечении к субсидиарной ответственности</a:t>
                      </a:r>
                      <a:endParaRPr b="1" i="0"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ru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Подано заявлений</a:t>
                      </a:r>
                      <a:endParaRPr b="1" i="0"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2699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3652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5107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6103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6635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ru" sz="1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6835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ru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Акты о привлечении</a:t>
                      </a:r>
                      <a:endParaRPr b="1" i="0"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439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821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1960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2500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2594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ru" sz="1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3147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ru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Соотношение</a:t>
                      </a:r>
                      <a:endParaRPr b="1" i="0"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16%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22%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38%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41%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39%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ru" sz="1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46%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3608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ru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Размер ответственности, млрд.руб.</a:t>
                      </a:r>
                      <a:endParaRPr b="1" i="0"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70,6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103,2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330,3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440,5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395,3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ru" sz="1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513,4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ru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привлеченных лиц</a:t>
                      </a:r>
                      <a:endParaRPr b="1" i="0"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521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969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2592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3401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" sz="14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3191</a:t>
                      </a:r>
                      <a:endParaRPr sz="14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ru" sz="1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4792</a:t>
                      </a:r>
                      <a:endParaRPr b="1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gradFill>
                      <a:gsLst>
                        <a:gs pos="0">
                          <a:srgbClr val="DCECD5"/>
                        </a:gs>
                        <a:gs pos="100000">
                          <a:srgbClr val="93BC81"/>
                        </a:gs>
                      </a:gsLst>
                      <a:lin ang="5400012" scaled="0"/>
                    </a:gradFill>
                  </a:tcPr>
                </a:tc>
              </a:tr>
            </a:tbl>
          </a:graphicData>
        </a:graphic>
      </p:graphicFrame>
      <p:sp>
        <p:nvSpPr>
          <p:cNvPr id="86" name="Google Shape;86;p24"/>
          <p:cNvSpPr txBox="1"/>
          <p:nvPr/>
        </p:nvSpPr>
        <p:spPr>
          <a:xfrm>
            <a:off x="1525112" y="894492"/>
            <a:ext cx="60937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" sz="18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Статистика привлечения к субсидиарной ответственности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type="title"/>
          </p:nvPr>
        </p:nvSpPr>
        <p:spPr>
          <a:xfrm>
            <a:off x="140164" y="1467966"/>
            <a:ext cx="9003836" cy="220756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2400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Указанный перечень не является исчерпывающим, а наличие оснований не гарантирует наступления ответственности, для назначения подробной консультации с Вами свяжется сотрудник компании АО «ИКТ». </a:t>
            </a:r>
            <a:endParaRPr/>
          </a:p>
        </p:txBody>
      </p:sp>
      <p:sp>
        <p:nvSpPr>
          <p:cNvPr id="92" name="Google Shape;92;p23"/>
          <p:cNvSpPr txBox="1"/>
          <p:nvPr/>
        </p:nvSpPr>
        <p:spPr>
          <a:xfrm>
            <a:off x="7655596" y="4398465"/>
            <a:ext cx="1902219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ru" sz="1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8 800 775-87-06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ru" sz="14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8 928 221-72-44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Арина Салбырова</dc:creator>
</cp:coreProperties>
</file>